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386" r:id="rId2"/>
    <p:sldId id="319" r:id="rId3"/>
    <p:sldId id="416" r:id="rId4"/>
    <p:sldId id="418" r:id="rId5"/>
    <p:sldId id="417" r:id="rId6"/>
    <p:sldId id="299" r:id="rId7"/>
    <p:sldId id="382" r:id="rId8"/>
    <p:sldId id="415" r:id="rId9"/>
    <p:sldId id="277" r:id="rId10"/>
    <p:sldId id="410" r:id="rId11"/>
    <p:sldId id="411" r:id="rId12"/>
    <p:sldId id="412" r:id="rId13"/>
    <p:sldId id="413" r:id="rId14"/>
    <p:sldId id="414" r:id="rId1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n Johnson" initials="DJ" lastIdx="5" clrIdx="0">
    <p:extLst>
      <p:ext uri="{19B8F6BF-5375-455C-9EA6-DF929625EA0E}">
        <p15:presenceInfo xmlns:p15="http://schemas.microsoft.com/office/powerpoint/2012/main" userId="S-1-5-21-762879587-2097210982-2584060969-76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53" autoAdjust="0"/>
    <p:restoredTop sz="88262" autoAdjust="0"/>
  </p:normalViewPr>
  <p:slideViewPr>
    <p:cSldViewPr>
      <p:cViewPr varScale="1">
        <p:scale>
          <a:sx n="155" d="100"/>
          <a:sy n="155" d="100"/>
        </p:scale>
        <p:origin x="156" y="150"/>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6"/>
          </a:xfrm>
          <a:prstGeom prst="rect">
            <a:avLst/>
          </a:prstGeom>
        </p:spPr>
        <p:txBody>
          <a:bodyPr vert="horz" lIns="91440" tIns="45720" rIns="91440" bIns="45720" rtlCol="0"/>
          <a:lstStyle>
            <a:lvl1pPr algn="r">
              <a:defRPr sz="1200"/>
            </a:lvl1pPr>
          </a:lstStyle>
          <a:p>
            <a:fld id="{51D9C7FD-7108-44CE-9874-62937EAE99E8}" type="datetimeFigureOut">
              <a:rPr lang="en-US" smtClean="0"/>
              <a:t>8/11/2020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6"/>
            <a:ext cx="5607050" cy="366077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6"/>
            <a:ext cx="3038475" cy="466726"/>
          </a:xfrm>
          <a:prstGeom prst="rect">
            <a:avLst/>
          </a:prstGeom>
        </p:spPr>
        <p:txBody>
          <a:bodyPr vert="horz" lIns="91440" tIns="45720" rIns="91440" bIns="45720" rtlCol="0" anchor="b"/>
          <a:lstStyle>
            <a:lvl1pPr algn="r">
              <a:defRPr sz="1200"/>
            </a:lvl1pPr>
          </a:lstStyle>
          <a:p>
            <a:fld id="{DFAC88E0-C722-4226-817C-35B66D403093}" type="slidenum">
              <a:rPr lang="en-US" smtClean="0"/>
              <a:t>‹#›</a:t>
            </a:fld>
            <a:endParaRPr lang="en-US" dirty="0"/>
          </a:p>
        </p:txBody>
      </p:sp>
    </p:spTree>
    <p:extLst>
      <p:ext uri="{BB962C8B-B14F-4D97-AF65-F5344CB8AC3E}">
        <p14:creationId xmlns:p14="http://schemas.microsoft.com/office/powerpoint/2010/main" val="344652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C88E0-C722-4226-817C-35B66D403093}" type="slidenum">
              <a:rPr lang="en-US" smtClean="0"/>
              <a:t>7</a:t>
            </a:fld>
            <a:endParaRPr lang="en-US" dirty="0"/>
          </a:p>
        </p:txBody>
      </p:sp>
    </p:spTree>
    <p:extLst>
      <p:ext uri="{BB962C8B-B14F-4D97-AF65-F5344CB8AC3E}">
        <p14:creationId xmlns:p14="http://schemas.microsoft.com/office/powerpoint/2010/main" val="1226678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C88E0-C722-4226-817C-35B66D403093}" type="slidenum">
              <a:rPr lang="en-US" smtClean="0"/>
              <a:t>9</a:t>
            </a:fld>
            <a:endParaRPr lang="en-US" dirty="0"/>
          </a:p>
        </p:txBody>
      </p:sp>
    </p:spTree>
    <p:extLst>
      <p:ext uri="{BB962C8B-B14F-4D97-AF65-F5344CB8AC3E}">
        <p14:creationId xmlns:p14="http://schemas.microsoft.com/office/powerpoint/2010/main" val="126620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9736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113688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1405277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57358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206950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248878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44969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3490403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18023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4253430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68DC826-89FA-4C04-A545-B338991D6124}" type="datetimeFigureOut">
              <a:rPr lang="en-US" smtClean="0"/>
              <a:t>8/11/2020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960FA-AA5F-495C-9668-8AE31EA3A056}" type="slidenum">
              <a:rPr lang="en-US" smtClean="0"/>
              <a:t>‹#›</a:t>
            </a:fld>
            <a:endParaRPr lang="en-US" dirty="0"/>
          </a:p>
        </p:txBody>
      </p:sp>
    </p:spTree>
    <p:extLst>
      <p:ext uri="{BB962C8B-B14F-4D97-AF65-F5344CB8AC3E}">
        <p14:creationId xmlns:p14="http://schemas.microsoft.com/office/powerpoint/2010/main" val="1564066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8DC826-89FA-4C04-A545-B338991D6124}" type="datetimeFigureOut">
              <a:rPr lang="en-US" smtClean="0"/>
              <a:t>8/11/2020</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51960FA-AA5F-495C-9668-8AE31EA3A056}" type="slidenum">
              <a:rPr lang="en-US" smtClean="0"/>
              <a:t>‹#›</a:t>
            </a:fld>
            <a:endParaRPr lang="en-US" dirty="0"/>
          </a:p>
        </p:txBody>
      </p:sp>
    </p:spTree>
    <p:extLst>
      <p:ext uri="{BB962C8B-B14F-4D97-AF65-F5344CB8AC3E}">
        <p14:creationId xmlns:p14="http://schemas.microsoft.com/office/powerpoint/2010/main" val="37005231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hiddenacres.org/"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www.hchmathens.com/"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www.texashealth.org/"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www.texasramps.org/"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1428750"/>
            <a:ext cx="4724399" cy="1933576"/>
          </a:xfrm>
          <a:prstGeom prst="rect">
            <a:avLst/>
          </a:prstGeom>
        </p:spPr>
      </p:pic>
    </p:spTree>
    <p:extLst>
      <p:ext uri="{BB962C8B-B14F-4D97-AF65-F5344CB8AC3E}">
        <p14:creationId xmlns:p14="http://schemas.microsoft.com/office/powerpoint/2010/main" val="2249262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545306"/>
          </a:xfrm>
        </p:spPr>
        <p:txBody>
          <a:bodyPr/>
          <a:lstStyle/>
          <a:p>
            <a:pPr algn="ctr"/>
            <a:r>
              <a:rPr lang="en-US" b="1" dirty="0" smtClean="0">
                <a:latin typeface="Gill Sans MT" panose="020B0502020104020203" pitchFamily="34" charset="0"/>
              </a:rPr>
              <a:t>Hidden Acres</a:t>
            </a:r>
            <a:endParaRPr lang="en-US" b="1" dirty="0">
              <a:latin typeface="Gill Sans MT" panose="020B0502020104020203" pitchFamily="34" charset="0"/>
            </a:endParaRPr>
          </a:p>
        </p:txBody>
      </p:sp>
      <p:sp>
        <p:nvSpPr>
          <p:cNvPr id="3" name="Content Placeholder 2"/>
          <p:cNvSpPr>
            <a:spLocks noGrp="1"/>
          </p:cNvSpPr>
          <p:nvPr>
            <p:ph sz="half" idx="1"/>
          </p:nvPr>
        </p:nvSpPr>
        <p:spPr>
          <a:xfrm>
            <a:off x="533400" y="971550"/>
            <a:ext cx="8153400" cy="2667000"/>
          </a:xfrm>
        </p:spPr>
        <p:txBody>
          <a:bodyPr>
            <a:normAutofit fontScale="55000" lnSpcReduction="20000"/>
          </a:bodyPr>
          <a:lstStyle/>
          <a:p>
            <a:pPr marL="0" indent="0">
              <a:spcBef>
                <a:spcPts val="400"/>
              </a:spcBef>
              <a:buNone/>
            </a:pPr>
            <a:r>
              <a:rPr lang="en-US" sz="3300" b="1" dirty="0"/>
              <a:t>Location</a:t>
            </a:r>
            <a:r>
              <a:rPr lang="en-US" sz="3300" b="1" dirty="0" smtClean="0"/>
              <a:t>: </a:t>
            </a:r>
            <a:r>
              <a:rPr lang="en-US" sz="3300" dirty="0" smtClean="0"/>
              <a:t>Kaufman, Texas</a:t>
            </a:r>
            <a:endParaRPr lang="en-US" sz="3300" dirty="0"/>
          </a:p>
          <a:p>
            <a:pPr marL="0" indent="0">
              <a:spcBef>
                <a:spcPts val="400"/>
              </a:spcBef>
              <a:buNone/>
            </a:pPr>
            <a:r>
              <a:rPr lang="en-US" sz="3300" b="1" dirty="0"/>
              <a:t>About the organization</a:t>
            </a:r>
            <a:r>
              <a:rPr lang="en-US" sz="3300" b="1" dirty="0" smtClean="0"/>
              <a:t>:</a:t>
            </a:r>
            <a:r>
              <a:rPr lang="en-US" sz="3300" dirty="0" smtClean="0"/>
              <a:t> This camp and retreat center that was founded in 1984 to serve individuals, our community, and the world by sharing Christ’s love.  The camp is designed to teach servant-leadership skills.</a:t>
            </a:r>
            <a:endParaRPr lang="en-US" sz="3300" b="1" dirty="0" smtClean="0"/>
          </a:p>
          <a:p>
            <a:pPr marL="0" indent="0">
              <a:spcBef>
                <a:spcPts val="400"/>
              </a:spcBef>
              <a:buNone/>
            </a:pPr>
            <a:r>
              <a:rPr lang="en-US" sz="3300" b="1" dirty="0" smtClean="0"/>
              <a:t>Purpose </a:t>
            </a:r>
            <a:r>
              <a:rPr lang="en-US" sz="3300" b="1" dirty="0"/>
              <a:t>of funding </a:t>
            </a:r>
            <a:r>
              <a:rPr lang="en-US" sz="3300" b="1" dirty="0" smtClean="0"/>
              <a:t>request: </a:t>
            </a:r>
            <a:r>
              <a:rPr lang="en-US" sz="3300" dirty="0" smtClean="0"/>
              <a:t>Seeking help in completing some projects that have been ongoing: updating lighting to LED, expand back counter to create more serving space, Repaint the inside and outside of building, add and </a:t>
            </a:r>
            <a:r>
              <a:rPr lang="en-US" sz="3300" dirty="0" smtClean="0"/>
              <a:t>under-counter </a:t>
            </a:r>
            <a:r>
              <a:rPr lang="en-US" sz="3300" dirty="0" smtClean="0"/>
              <a:t>fridge and ice machine for multiple purposes and adding shelving to new camp store.  They assisted over 1000 students in 2019.</a:t>
            </a:r>
          </a:p>
          <a:p>
            <a:pPr marL="0" indent="0">
              <a:spcBef>
                <a:spcPts val="400"/>
              </a:spcBef>
              <a:buNone/>
            </a:pPr>
            <a:r>
              <a:rPr lang="en-US" sz="3300" b="1" dirty="0" smtClean="0"/>
              <a:t>Website</a:t>
            </a:r>
            <a:r>
              <a:rPr lang="en-US" sz="3300" dirty="0" smtClean="0"/>
              <a:t>: </a:t>
            </a:r>
            <a:r>
              <a:rPr lang="en-US" sz="3300" dirty="0" smtClean="0">
                <a:hlinkClick r:id="rId2"/>
              </a:rPr>
              <a:t>www.hiddenacres.org</a:t>
            </a:r>
            <a:r>
              <a:rPr lang="en-US" sz="3300" dirty="0" smtClean="0"/>
              <a:t> </a:t>
            </a:r>
          </a:p>
          <a:p>
            <a:pPr marL="0" indent="0">
              <a:buNone/>
            </a:pPr>
            <a:endParaRPr lang="en-US" dirty="0"/>
          </a:p>
        </p:txBody>
      </p:sp>
      <p:sp>
        <p:nvSpPr>
          <p:cNvPr id="4" name="Content Placeholder 3"/>
          <p:cNvSpPr>
            <a:spLocks noGrp="1"/>
          </p:cNvSpPr>
          <p:nvPr>
            <p:ph sz="half" idx="2"/>
          </p:nvPr>
        </p:nvSpPr>
        <p:spPr>
          <a:xfrm>
            <a:off x="533400" y="3638550"/>
            <a:ext cx="8153400" cy="1298973"/>
          </a:xfrm>
        </p:spPr>
        <p:txBody>
          <a:bodyPr>
            <a:noAutofit/>
          </a:bodyPr>
          <a:lstStyle/>
          <a:p>
            <a:pPr>
              <a:spcBef>
                <a:spcPts val="500"/>
              </a:spcBef>
            </a:pPr>
            <a:r>
              <a:rPr lang="en-US" sz="1800" b="1" dirty="0"/>
              <a:t>Administration Expense:</a:t>
            </a:r>
            <a:r>
              <a:rPr lang="en-US" sz="1800" dirty="0"/>
              <a:t> 		</a:t>
            </a:r>
            <a:r>
              <a:rPr lang="en-US" sz="1800" dirty="0" smtClean="0"/>
              <a:t>$</a:t>
            </a:r>
            <a:endParaRPr lang="en-US" sz="1800" dirty="0"/>
          </a:p>
          <a:p>
            <a:pPr>
              <a:spcBef>
                <a:spcPts val="500"/>
              </a:spcBef>
            </a:pPr>
            <a:r>
              <a:rPr lang="en-US" sz="1800" b="1" dirty="0"/>
              <a:t>Contributions:</a:t>
            </a:r>
            <a:r>
              <a:rPr lang="en-US" sz="1800" dirty="0"/>
              <a:t> 			</a:t>
            </a:r>
            <a:r>
              <a:rPr lang="en-US" sz="1800" dirty="0" smtClean="0"/>
              <a:t>$ </a:t>
            </a:r>
            <a:endParaRPr lang="en-US" sz="1800" dirty="0"/>
          </a:p>
          <a:p>
            <a:pPr>
              <a:spcBef>
                <a:spcPts val="500"/>
              </a:spcBef>
            </a:pPr>
            <a:r>
              <a:rPr lang="en-US" sz="1800" b="1" dirty="0"/>
              <a:t>% of Admin to Contributions: </a:t>
            </a:r>
            <a:r>
              <a:rPr lang="en-US" sz="1800" dirty="0"/>
              <a:t>	</a:t>
            </a:r>
            <a:r>
              <a:rPr lang="en-US" sz="1800" dirty="0" smtClean="0"/>
              <a:t>%</a:t>
            </a:r>
            <a:endParaRPr lang="en-US" sz="1800" dirty="0"/>
          </a:p>
          <a:p>
            <a:pPr>
              <a:spcBef>
                <a:spcPts val="500"/>
              </a:spcBef>
            </a:pPr>
            <a:r>
              <a:rPr lang="en-US" sz="1800" b="1" dirty="0"/>
              <a:t>Amount of request: 		</a:t>
            </a:r>
            <a:r>
              <a:rPr lang="en-US" sz="1800" dirty="0" smtClean="0"/>
              <a:t>$5,000 ($1,000 -2019)</a:t>
            </a:r>
            <a:endParaRPr lang="en-US" sz="1800" dirty="0"/>
          </a:p>
        </p:txBody>
      </p:sp>
    </p:spTree>
    <p:extLst>
      <p:ext uri="{BB962C8B-B14F-4D97-AF65-F5344CB8AC3E}">
        <p14:creationId xmlns:p14="http://schemas.microsoft.com/office/powerpoint/2010/main" val="3852121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545306"/>
          </a:xfrm>
        </p:spPr>
        <p:txBody>
          <a:bodyPr/>
          <a:lstStyle/>
          <a:p>
            <a:pPr algn="ctr"/>
            <a:r>
              <a:rPr lang="en-US" b="1" dirty="0" smtClean="0">
                <a:latin typeface="Gill Sans MT" panose="020B0502020104020203" pitchFamily="34" charset="0"/>
              </a:rPr>
              <a:t>Love In Action</a:t>
            </a:r>
            <a:endParaRPr lang="en-US" b="1" dirty="0">
              <a:latin typeface="Gill Sans MT" panose="020B0502020104020203" pitchFamily="34" charset="0"/>
            </a:endParaRPr>
          </a:p>
        </p:txBody>
      </p:sp>
      <p:sp>
        <p:nvSpPr>
          <p:cNvPr id="3" name="Content Placeholder 2"/>
          <p:cNvSpPr>
            <a:spLocks noGrp="1"/>
          </p:cNvSpPr>
          <p:nvPr>
            <p:ph sz="half" idx="1"/>
          </p:nvPr>
        </p:nvSpPr>
        <p:spPr>
          <a:xfrm>
            <a:off x="533400" y="971550"/>
            <a:ext cx="8153400" cy="2667000"/>
          </a:xfrm>
        </p:spPr>
        <p:txBody>
          <a:bodyPr>
            <a:normAutofit fontScale="55000" lnSpcReduction="20000"/>
          </a:bodyPr>
          <a:lstStyle/>
          <a:p>
            <a:pPr marL="0" indent="0">
              <a:spcBef>
                <a:spcPts val="400"/>
              </a:spcBef>
              <a:buNone/>
            </a:pPr>
            <a:r>
              <a:rPr lang="en-US" sz="3300" b="1" dirty="0"/>
              <a:t>Location</a:t>
            </a:r>
            <a:r>
              <a:rPr lang="en-US" sz="3300" b="1" dirty="0" smtClean="0"/>
              <a:t>: </a:t>
            </a:r>
            <a:r>
              <a:rPr lang="en-US" sz="3300" dirty="0" smtClean="0"/>
              <a:t>Athens, Texas</a:t>
            </a:r>
            <a:endParaRPr lang="en-US" sz="3300" dirty="0"/>
          </a:p>
          <a:p>
            <a:pPr marL="0" indent="0">
              <a:spcBef>
                <a:spcPts val="400"/>
              </a:spcBef>
              <a:buNone/>
            </a:pPr>
            <a:r>
              <a:rPr lang="en-US" sz="3300" b="1" dirty="0"/>
              <a:t>About the organization</a:t>
            </a:r>
            <a:r>
              <a:rPr lang="en-US" sz="3300" b="1" dirty="0" smtClean="0"/>
              <a:t>:</a:t>
            </a:r>
            <a:r>
              <a:rPr lang="en-US" sz="3300" dirty="0" smtClean="0"/>
              <a:t> </a:t>
            </a:r>
            <a:r>
              <a:rPr lang="en-US" sz="3200" dirty="0"/>
              <a:t> </a:t>
            </a:r>
            <a:r>
              <a:rPr lang="en-US" sz="3200" dirty="0" smtClean="0"/>
              <a:t>It </a:t>
            </a:r>
            <a:r>
              <a:rPr lang="en-US" sz="3200" dirty="0"/>
              <a:t>is our desire to meet not only the physical needs of our neighbors, but to meet their spiritual and emotional needs as well. Each and every person that comes through the doors of our facility is greeted by our staff of loving volunteers. We listen to their story. We encourage and assess needs, and try to help them as much as we can. But, most of all, the love of Christ is shared, and each person is given an opportunity for prayer</a:t>
            </a:r>
            <a:r>
              <a:rPr lang="en-US" sz="3200" dirty="0" smtClean="0"/>
              <a:t>.  They assisted 202 individuals in 2019.</a:t>
            </a:r>
            <a:endParaRPr lang="en-US" sz="3200" b="1" dirty="0" smtClean="0"/>
          </a:p>
          <a:p>
            <a:pPr marL="0" indent="0">
              <a:spcBef>
                <a:spcPts val="400"/>
              </a:spcBef>
              <a:buNone/>
            </a:pPr>
            <a:r>
              <a:rPr lang="en-US" sz="3300" b="1" dirty="0" smtClean="0"/>
              <a:t>Purpose </a:t>
            </a:r>
            <a:r>
              <a:rPr lang="en-US" sz="3300" b="1" dirty="0"/>
              <a:t>of funding </a:t>
            </a:r>
            <a:r>
              <a:rPr lang="en-US" sz="3300" b="1" dirty="0" smtClean="0"/>
              <a:t>request: </a:t>
            </a:r>
            <a:r>
              <a:rPr lang="en-US" sz="3300" dirty="0" smtClean="0"/>
              <a:t>They have outgrown and used up all the electrical capacity to </a:t>
            </a:r>
            <a:r>
              <a:rPr lang="en-US" sz="3300" dirty="0" smtClean="0"/>
              <a:t>their </a:t>
            </a:r>
            <a:r>
              <a:rPr lang="en-US" sz="3300" dirty="0" smtClean="0"/>
              <a:t>buildings.  They need to update and replace the lines from the pole to the building, replace two breaker boxes with larger ones, install several 220 outlets and prepare for an addition to their building.</a:t>
            </a:r>
          </a:p>
          <a:p>
            <a:pPr marL="0" indent="0">
              <a:spcBef>
                <a:spcPts val="400"/>
              </a:spcBef>
              <a:buNone/>
            </a:pPr>
            <a:r>
              <a:rPr lang="en-US" sz="3300" b="1" dirty="0" smtClean="0"/>
              <a:t>Website</a:t>
            </a:r>
            <a:r>
              <a:rPr lang="en-US" sz="3300" dirty="0" smtClean="0"/>
              <a:t>: </a:t>
            </a:r>
            <a:r>
              <a:rPr lang="en-US" sz="3300" dirty="0" smtClean="0">
                <a:hlinkClick r:id="rId2"/>
              </a:rPr>
              <a:t>www.hchmathens.com</a:t>
            </a:r>
            <a:r>
              <a:rPr lang="en-US" sz="3300" dirty="0" smtClean="0"/>
              <a:t> </a:t>
            </a:r>
          </a:p>
          <a:p>
            <a:pPr marL="0" indent="0">
              <a:buNone/>
            </a:pPr>
            <a:endParaRPr lang="en-US" dirty="0"/>
          </a:p>
        </p:txBody>
      </p:sp>
      <p:sp>
        <p:nvSpPr>
          <p:cNvPr id="4" name="Content Placeholder 3"/>
          <p:cNvSpPr>
            <a:spLocks noGrp="1"/>
          </p:cNvSpPr>
          <p:nvPr>
            <p:ph sz="half" idx="2"/>
          </p:nvPr>
        </p:nvSpPr>
        <p:spPr>
          <a:xfrm>
            <a:off x="533400" y="3638550"/>
            <a:ext cx="8153400" cy="1298973"/>
          </a:xfrm>
        </p:spPr>
        <p:txBody>
          <a:bodyPr>
            <a:noAutofit/>
          </a:bodyPr>
          <a:lstStyle/>
          <a:p>
            <a:pPr>
              <a:spcBef>
                <a:spcPts val="500"/>
              </a:spcBef>
            </a:pPr>
            <a:r>
              <a:rPr lang="en-US" sz="1800" b="1" dirty="0"/>
              <a:t>Administration Expense:</a:t>
            </a:r>
            <a:r>
              <a:rPr lang="en-US" sz="1800" dirty="0"/>
              <a:t> 		</a:t>
            </a:r>
            <a:r>
              <a:rPr lang="en-US" sz="1800" dirty="0" smtClean="0"/>
              <a:t>$</a:t>
            </a:r>
            <a:endParaRPr lang="en-US" sz="1800" dirty="0"/>
          </a:p>
          <a:p>
            <a:pPr>
              <a:spcBef>
                <a:spcPts val="500"/>
              </a:spcBef>
            </a:pPr>
            <a:r>
              <a:rPr lang="en-US" sz="1800" b="1" dirty="0"/>
              <a:t>Contributions:</a:t>
            </a:r>
            <a:r>
              <a:rPr lang="en-US" sz="1800" dirty="0"/>
              <a:t> 			</a:t>
            </a:r>
            <a:r>
              <a:rPr lang="en-US" sz="1800" dirty="0" smtClean="0"/>
              <a:t>$ </a:t>
            </a:r>
            <a:endParaRPr lang="en-US" sz="1800" dirty="0"/>
          </a:p>
          <a:p>
            <a:pPr>
              <a:spcBef>
                <a:spcPts val="500"/>
              </a:spcBef>
            </a:pPr>
            <a:r>
              <a:rPr lang="en-US" sz="1800" b="1" dirty="0"/>
              <a:t>% of Admin to Contributions: </a:t>
            </a:r>
            <a:r>
              <a:rPr lang="en-US" sz="1800" dirty="0"/>
              <a:t>	</a:t>
            </a:r>
            <a:r>
              <a:rPr lang="en-US" sz="1800" dirty="0" smtClean="0"/>
              <a:t>%</a:t>
            </a:r>
            <a:endParaRPr lang="en-US" sz="1800" dirty="0"/>
          </a:p>
          <a:p>
            <a:pPr>
              <a:spcBef>
                <a:spcPts val="500"/>
              </a:spcBef>
            </a:pPr>
            <a:r>
              <a:rPr lang="en-US" sz="1800" b="1" dirty="0"/>
              <a:t>Amount of request: 		</a:t>
            </a:r>
            <a:r>
              <a:rPr lang="en-US" sz="1800" dirty="0" smtClean="0"/>
              <a:t>$5,000 ($3,000 -2019)</a:t>
            </a:r>
            <a:endParaRPr lang="en-US" sz="1800" dirty="0"/>
          </a:p>
        </p:txBody>
      </p:sp>
    </p:spTree>
    <p:extLst>
      <p:ext uri="{BB962C8B-B14F-4D97-AF65-F5344CB8AC3E}">
        <p14:creationId xmlns:p14="http://schemas.microsoft.com/office/powerpoint/2010/main" val="3806819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545306"/>
          </a:xfrm>
        </p:spPr>
        <p:txBody>
          <a:bodyPr/>
          <a:lstStyle/>
          <a:p>
            <a:pPr algn="ctr"/>
            <a:r>
              <a:rPr lang="en-US" b="1" dirty="0" smtClean="0">
                <a:latin typeface="Gill Sans MT" panose="020B0502020104020203" pitchFamily="34" charset="0"/>
              </a:rPr>
              <a:t>Texas Health Resources</a:t>
            </a:r>
            <a:endParaRPr lang="en-US" b="1" dirty="0">
              <a:latin typeface="Gill Sans MT" panose="020B0502020104020203" pitchFamily="34" charset="0"/>
            </a:endParaRPr>
          </a:p>
        </p:txBody>
      </p:sp>
      <p:sp>
        <p:nvSpPr>
          <p:cNvPr id="3" name="Content Placeholder 2"/>
          <p:cNvSpPr>
            <a:spLocks noGrp="1"/>
          </p:cNvSpPr>
          <p:nvPr>
            <p:ph sz="half" idx="1"/>
          </p:nvPr>
        </p:nvSpPr>
        <p:spPr>
          <a:xfrm>
            <a:off x="533400" y="971550"/>
            <a:ext cx="8153400" cy="2667000"/>
          </a:xfrm>
        </p:spPr>
        <p:txBody>
          <a:bodyPr>
            <a:normAutofit fontScale="62500" lnSpcReduction="20000"/>
          </a:bodyPr>
          <a:lstStyle/>
          <a:p>
            <a:pPr marL="0" indent="0">
              <a:spcBef>
                <a:spcPts val="400"/>
              </a:spcBef>
              <a:buNone/>
            </a:pPr>
            <a:r>
              <a:rPr lang="en-US" sz="3300" b="1" dirty="0"/>
              <a:t>Location</a:t>
            </a:r>
            <a:r>
              <a:rPr lang="en-US" sz="3300" b="1" dirty="0" smtClean="0"/>
              <a:t>: </a:t>
            </a:r>
            <a:r>
              <a:rPr lang="en-US" sz="3300" dirty="0" smtClean="0"/>
              <a:t>Arlington, Texas (Mailing Address)</a:t>
            </a:r>
            <a:endParaRPr lang="en-US" sz="3300" dirty="0"/>
          </a:p>
          <a:p>
            <a:pPr marL="0" indent="0">
              <a:spcBef>
                <a:spcPts val="400"/>
              </a:spcBef>
              <a:buNone/>
            </a:pPr>
            <a:r>
              <a:rPr lang="en-US" sz="3300" b="1" dirty="0"/>
              <a:t>About the organization</a:t>
            </a:r>
            <a:r>
              <a:rPr lang="en-US" sz="3300" b="1" dirty="0" smtClean="0"/>
              <a:t>:</a:t>
            </a:r>
            <a:r>
              <a:rPr lang="en-US" sz="3300" dirty="0" smtClean="0"/>
              <a:t> They provide mobile mammography and well women exams to low-income, uninsured/underinsured Kaufman County women, who otherwise may not be able to afford or have access to these potentially life-saving services.</a:t>
            </a:r>
            <a:endParaRPr lang="en-US" sz="3300" b="1" dirty="0" smtClean="0"/>
          </a:p>
          <a:p>
            <a:pPr marL="0" indent="0">
              <a:spcBef>
                <a:spcPts val="400"/>
              </a:spcBef>
              <a:buNone/>
            </a:pPr>
            <a:r>
              <a:rPr lang="en-US" sz="3300" b="1" dirty="0" smtClean="0"/>
              <a:t>Purpose </a:t>
            </a:r>
            <a:r>
              <a:rPr lang="en-US" sz="3300" b="1" dirty="0"/>
              <a:t>of funding </a:t>
            </a:r>
            <a:r>
              <a:rPr lang="en-US" sz="3300" b="1" dirty="0" smtClean="0"/>
              <a:t>request: </a:t>
            </a:r>
            <a:r>
              <a:rPr lang="en-US" sz="3300" dirty="0" smtClean="0"/>
              <a:t>To provide the mobile sites where the screening, diagnostic procedures, and well woman exams can be administered.  They provided 73 mammograms and 11 diagnostic exams in Kaufman County last year.  </a:t>
            </a:r>
          </a:p>
          <a:p>
            <a:pPr marL="0" indent="0">
              <a:spcBef>
                <a:spcPts val="400"/>
              </a:spcBef>
              <a:buNone/>
            </a:pPr>
            <a:r>
              <a:rPr lang="en-US" sz="3300" b="1" dirty="0" smtClean="0"/>
              <a:t>Website</a:t>
            </a:r>
            <a:r>
              <a:rPr lang="en-US" sz="3300" dirty="0" smtClean="0"/>
              <a:t>: </a:t>
            </a:r>
            <a:r>
              <a:rPr lang="en-US" sz="3300" dirty="0" smtClean="0">
                <a:hlinkClick r:id="rId2"/>
              </a:rPr>
              <a:t>www.texashealth.org</a:t>
            </a:r>
            <a:r>
              <a:rPr lang="en-US" sz="3300" dirty="0" smtClean="0"/>
              <a:t> </a:t>
            </a:r>
          </a:p>
          <a:p>
            <a:pPr marL="0" indent="0">
              <a:buNone/>
            </a:pPr>
            <a:endParaRPr lang="en-US" dirty="0"/>
          </a:p>
        </p:txBody>
      </p:sp>
      <p:sp>
        <p:nvSpPr>
          <p:cNvPr id="4" name="Content Placeholder 3"/>
          <p:cNvSpPr>
            <a:spLocks noGrp="1"/>
          </p:cNvSpPr>
          <p:nvPr>
            <p:ph sz="half" idx="2"/>
          </p:nvPr>
        </p:nvSpPr>
        <p:spPr>
          <a:xfrm>
            <a:off x="533400" y="3638550"/>
            <a:ext cx="8153400" cy="1298973"/>
          </a:xfrm>
        </p:spPr>
        <p:txBody>
          <a:bodyPr>
            <a:noAutofit/>
          </a:bodyPr>
          <a:lstStyle/>
          <a:p>
            <a:pPr>
              <a:spcBef>
                <a:spcPts val="500"/>
              </a:spcBef>
            </a:pPr>
            <a:r>
              <a:rPr lang="en-US" sz="1800" b="1" dirty="0"/>
              <a:t>Administration Expense:</a:t>
            </a:r>
            <a:r>
              <a:rPr lang="en-US" sz="1800" dirty="0"/>
              <a:t> 		</a:t>
            </a:r>
            <a:r>
              <a:rPr lang="en-US" sz="1800" dirty="0" smtClean="0"/>
              <a:t>$</a:t>
            </a:r>
            <a:endParaRPr lang="en-US" sz="1800" dirty="0"/>
          </a:p>
          <a:p>
            <a:pPr>
              <a:spcBef>
                <a:spcPts val="500"/>
              </a:spcBef>
            </a:pPr>
            <a:r>
              <a:rPr lang="en-US" sz="1800" b="1" dirty="0"/>
              <a:t>Contributions:</a:t>
            </a:r>
            <a:r>
              <a:rPr lang="en-US" sz="1800" dirty="0"/>
              <a:t> 			</a:t>
            </a:r>
            <a:r>
              <a:rPr lang="en-US" sz="1800" dirty="0" smtClean="0"/>
              <a:t>$ </a:t>
            </a:r>
            <a:endParaRPr lang="en-US" sz="1800" dirty="0"/>
          </a:p>
          <a:p>
            <a:pPr>
              <a:spcBef>
                <a:spcPts val="500"/>
              </a:spcBef>
            </a:pPr>
            <a:r>
              <a:rPr lang="en-US" sz="1800" b="1" dirty="0"/>
              <a:t>% of Admin to Contributions: </a:t>
            </a:r>
            <a:r>
              <a:rPr lang="en-US" sz="1800" dirty="0"/>
              <a:t>	</a:t>
            </a:r>
            <a:r>
              <a:rPr lang="en-US" sz="1800" dirty="0" smtClean="0"/>
              <a:t>%</a:t>
            </a:r>
            <a:endParaRPr lang="en-US" sz="1800" dirty="0"/>
          </a:p>
          <a:p>
            <a:pPr>
              <a:spcBef>
                <a:spcPts val="500"/>
              </a:spcBef>
            </a:pPr>
            <a:r>
              <a:rPr lang="en-US" sz="1800" b="1" dirty="0"/>
              <a:t>Amount of request: 		</a:t>
            </a:r>
            <a:r>
              <a:rPr lang="en-US" sz="1800" dirty="0" smtClean="0"/>
              <a:t>$5.000</a:t>
            </a:r>
            <a:endParaRPr lang="en-US" sz="1800" dirty="0"/>
          </a:p>
        </p:txBody>
      </p:sp>
    </p:spTree>
    <p:extLst>
      <p:ext uri="{BB962C8B-B14F-4D97-AF65-F5344CB8AC3E}">
        <p14:creationId xmlns:p14="http://schemas.microsoft.com/office/powerpoint/2010/main" val="3090423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545306"/>
          </a:xfrm>
        </p:spPr>
        <p:txBody>
          <a:bodyPr/>
          <a:lstStyle/>
          <a:p>
            <a:pPr algn="ctr"/>
            <a:r>
              <a:rPr lang="en-US" b="1" dirty="0" smtClean="0">
                <a:latin typeface="Gill Sans MT" panose="020B0502020104020203" pitchFamily="34" charset="0"/>
              </a:rPr>
              <a:t>Texas Ramp Project</a:t>
            </a:r>
            <a:endParaRPr lang="en-US" b="1" dirty="0">
              <a:latin typeface="Gill Sans MT" panose="020B0502020104020203" pitchFamily="34" charset="0"/>
            </a:endParaRPr>
          </a:p>
        </p:txBody>
      </p:sp>
      <p:sp>
        <p:nvSpPr>
          <p:cNvPr id="3" name="Content Placeholder 2"/>
          <p:cNvSpPr>
            <a:spLocks noGrp="1"/>
          </p:cNvSpPr>
          <p:nvPr>
            <p:ph sz="half" idx="1"/>
          </p:nvPr>
        </p:nvSpPr>
        <p:spPr>
          <a:xfrm>
            <a:off x="533400" y="971550"/>
            <a:ext cx="8153400" cy="2667000"/>
          </a:xfrm>
        </p:spPr>
        <p:txBody>
          <a:bodyPr>
            <a:normAutofit fontScale="70000" lnSpcReduction="20000"/>
          </a:bodyPr>
          <a:lstStyle/>
          <a:p>
            <a:pPr marL="0" indent="0">
              <a:spcBef>
                <a:spcPts val="400"/>
              </a:spcBef>
              <a:buNone/>
            </a:pPr>
            <a:r>
              <a:rPr lang="en-US" sz="3300" b="1" dirty="0"/>
              <a:t>Location</a:t>
            </a:r>
            <a:r>
              <a:rPr lang="en-US" sz="3300" b="1" dirty="0" smtClean="0"/>
              <a:t>: </a:t>
            </a:r>
            <a:r>
              <a:rPr lang="en-US" sz="3300" dirty="0" smtClean="0"/>
              <a:t>Richardson, Texas (office location)</a:t>
            </a:r>
            <a:endParaRPr lang="en-US" sz="3300" dirty="0"/>
          </a:p>
          <a:p>
            <a:pPr marL="0" indent="0">
              <a:spcBef>
                <a:spcPts val="400"/>
              </a:spcBef>
              <a:buNone/>
            </a:pPr>
            <a:r>
              <a:rPr lang="en-US" sz="3300" b="1" dirty="0"/>
              <a:t>About the organization</a:t>
            </a:r>
            <a:r>
              <a:rPr lang="en-US" sz="3300" b="1" dirty="0" smtClean="0"/>
              <a:t>:</a:t>
            </a:r>
            <a:r>
              <a:rPr lang="en-US" sz="3300" dirty="0" smtClean="0"/>
              <a:t> Texas Ramp Project </a:t>
            </a:r>
            <a:r>
              <a:rPr lang="en-US" sz="3300" dirty="0" smtClean="0"/>
              <a:t>enlists </a:t>
            </a:r>
            <a:r>
              <a:rPr lang="en-US" sz="3300" dirty="0" smtClean="0"/>
              <a:t>volunteers to build ramps for elderly and disabled persons who lack financial means to purchase a ramp on their own.  TRP built 2,097 ramps in 109 Texas counties (of 5,075 referrals).  472 clients were in TVEC service territory.</a:t>
            </a:r>
            <a:endParaRPr lang="en-US" sz="3300" b="1" dirty="0" smtClean="0"/>
          </a:p>
          <a:p>
            <a:pPr marL="0" indent="0">
              <a:spcBef>
                <a:spcPts val="400"/>
              </a:spcBef>
              <a:buNone/>
            </a:pPr>
            <a:r>
              <a:rPr lang="en-US" sz="3300" b="1" dirty="0" smtClean="0"/>
              <a:t>Purpose </a:t>
            </a:r>
            <a:r>
              <a:rPr lang="en-US" sz="3300" b="1" dirty="0"/>
              <a:t>of funding </a:t>
            </a:r>
            <a:r>
              <a:rPr lang="en-US" sz="3300" b="1" dirty="0" smtClean="0"/>
              <a:t>request: </a:t>
            </a:r>
            <a:r>
              <a:rPr lang="en-US" sz="3300" dirty="0" smtClean="0"/>
              <a:t>To build approximately 8 to 9 ramps.  The average ramp cost </a:t>
            </a:r>
            <a:r>
              <a:rPr lang="en-US" sz="3300" dirty="0" smtClean="0"/>
              <a:t>is about </a:t>
            </a:r>
            <a:r>
              <a:rPr lang="en-US" sz="3300" dirty="0" smtClean="0"/>
              <a:t>$700.</a:t>
            </a:r>
          </a:p>
          <a:p>
            <a:pPr marL="0" indent="0">
              <a:spcBef>
                <a:spcPts val="400"/>
              </a:spcBef>
              <a:buNone/>
            </a:pPr>
            <a:r>
              <a:rPr lang="en-US" sz="3300" b="1" dirty="0" smtClean="0"/>
              <a:t>Website</a:t>
            </a:r>
            <a:r>
              <a:rPr lang="en-US" sz="3300" dirty="0" smtClean="0"/>
              <a:t>: </a:t>
            </a:r>
            <a:r>
              <a:rPr lang="en-US" sz="3300" dirty="0" smtClean="0">
                <a:hlinkClick r:id="rId2"/>
              </a:rPr>
              <a:t>www.texasramps.org</a:t>
            </a:r>
            <a:r>
              <a:rPr lang="en-US" sz="3300" dirty="0" smtClean="0"/>
              <a:t> </a:t>
            </a:r>
          </a:p>
          <a:p>
            <a:pPr marL="0" indent="0">
              <a:buNone/>
            </a:pPr>
            <a:endParaRPr lang="en-US" dirty="0"/>
          </a:p>
        </p:txBody>
      </p:sp>
      <p:sp>
        <p:nvSpPr>
          <p:cNvPr id="4" name="Content Placeholder 3"/>
          <p:cNvSpPr>
            <a:spLocks noGrp="1"/>
          </p:cNvSpPr>
          <p:nvPr>
            <p:ph sz="half" idx="2"/>
          </p:nvPr>
        </p:nvSpPr>
        <p:spPr>
          <a:xfrm>
            <a:off x="533400" y="3638550"/>
            <a:ext cx="8153400" cy="1298973"/>
          </a:xfrm>
        </p:spPr>
        <p:txBody>
          <a:bodyPr>
            <a:noAutofit/>
          </a:bodyPr>
          <a:lstStyle/>
          <a:p>
            <a:pPr>
              <a:spcBef>
                <a:spcPts val="500"/>
              </a:spcBef>
            </a:pPr>
            <a:r>
              <a:rPr lang="en-US" sz="1800" b="1" dirty="0"/>
              <a:t>Administration Expense:</a:t>
            </a:r>
            <a:r>
              <a:rPr lang="en-US" sz="1800" dirty="0"/>
              <a:t> 		</a:t>
            </a:r>
            <a:r>
              <a:rPr lang="en-US" sz="1800" dirty="0" smtClean="0"/>
              <a:t>$</a:t>
            </a:r>
            <a:endParaRPr lang="en-US" sz="1800" dirty="0"/>
          </a:p>
          <a:p>
            <a:pPr>
              <a:spcBef>
                <a:spcPts val="500"/>
              </a:spcBef>
            </a:pPr>
            <a:r>
              <a:rPr lang="en-US" sz="1800" b="1" dirty="0"/>
              <a:t>Contributions:</a:t>
            </a:r>
            <a:r>
              <a:rPr lang="en-US" sz="1800" dirty="0"/>
              <a:t> 			</a:t>
            </a:r>
            <a:r>
              <a:rPr lang="en-US" sz="1800" dirty="0" smtClean="0"/>
              <a:t>$ </a:t>
            </a:r>
            <a:endParaRPr lang="en-US" sz="1800" dirty="0"/>
          </a:p>
          <a:p>
            <a:pPr>
              <a:spcBef>
                <a:spcPts val="500"/>
              </a:spcBef>
            </a:pPr>
            <a:r>
              <a:rPr lang="en-US" sz="1800" b="1" dirty="0"/>
              <a:t>% of Admin to Contributions: </a:t>
            </a:r>
            <a:r>
              <a:rPr lang="en-US" sz="1800" dirty="0"/>
              <a:t>	</a:t>
            </a:r>
            <a:r>
              <a:rPr lang="en-US" sz="1800" dirty="0" smtClean="0"/>
              <a:t>%</a:t>
            </a:r>
            <a:endParaRPr lang="en-US" sz="1800" dirty="0"/>
          </a:p>
          <a:p>
            <a:pPr>
              <a:spcBef>
                <a:spcPts val="500"/>
              </a:spcBef>
            </a:pPr>
            <a:r>
              <a:rPr lang="en-US" sz="1800" b="1" dirty="0"/>
              <a:t>Amount of request: 		</a:t>
            </a:r>
            <a:r>
              <a:rPr lang="en-US" sz="1800" dirty="0" smtClean="0"/>
              <a:t>$5,000 ($5,000 – 2019)</a:t>
            </a:r>
            <a:endParaRPr lang="en-US" sz="1800" dirty="0"/>
          </a:p>
        </p:txBody>
      </p:sp>
    </p:spTree>
    <p:extLst>
      <p:ext uri="{BB962C8B-B14F-4D97-AF65-F5344CB8AC3E}">
        <p14:creationId xmlns:p14="http://schemas.microsoft.com/office/powerpoint/2010/main" val="1516989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545306"/>
          </a:xfrm>
        </p:spPr>
        <p:txBody>
          <a:bodyPr/>
          <a:lstStyle/>
          <a:p>
            <a:pPr algn="ctr"/>
            <a:r>
              <a:rPr lang="en-US" b="1" dirty="0" smtClean="0">
                <a:latin typeface="Gill Sans MT" panose="020B0502020104020203" pitchFamily="34" charset="0"/>
              </a:rPr>
              <a:t>Wills Point Ladies Club</a:t>
            </a:r>
            <a:endParaRPr lang="en-US" b="1" dirty="0">
              <a:latin typeface="Gill Sans MT" panose="020B0502020104020203" pitchFamily="34" charset="0"/>
            </a:endParaRPr>
          </a:p>
        </p:txBody>
      </p:sp>
      <p:sp>
        <p:nvSpPr>
          <p:cNvPr id="3" name="Content Placeholder 2"/>
          <p:cNvSpPr>
            <a:spLocks noGrp="1"/>
          </p:cNvSpPr>
          <p:nvPr>
            <p:ph sz="half" idx="1"/>
          </p:nvPr>
        </p:nvSpPr>
        <p:spPr>
          <a:xfrm>
            <a:off x="533400" y="971550"/>
            <a:ext cx="8153400" cy="2667000"/>
          </a:xfrm>
        </p:spPr>
        <p:txBody>
          <a:bodyPr>
            <a:normAutofit fontScale="55000" lnSpcReduction="20000"/>
          </a:bodyPr>
          <a:lstStyle/>
          <a:p>
            <a:pPr marL="0" indent="0">
              <a:spcBef>
                <a:spcPts val="400"/>
              </a:spcBef>
              <a:buNone/>
            </a:pPr>
            <a:r>
              <a:rPr lang="en-US" sz="3300" b="1" dirty="0"/>
              <a:t>Location</a:t>
            </a:r>
            <a:r>
              <a:rPr lang="en-US" sz="3300" b="1" dirty="0" smtClean="0"/>
              <a:t>: </a:t>
            </a:r>
            <a:r>
              <a:rPr lang="en-US" sz="3300" dirty="0" smtClean="0"/>
              <a:t>Wills Point, Texas</a:t>
            </a:r>
            <a:endParaRPr lang="en-US" sz="3300" dirty="0"/>
          </a:p>
          <a:p>
            <a:pPr marL="0" indent="0">
              <a:spcBef>
                <a:spcPts val="400"/>
              </a:spcBef>
              <a:buNone/>
            </a:pPr>
            <a:r>
              <a:rPr lang="en-US" sz="3300" b="1" dirty="0"/>
              <a:t>About the organization</a:t>
            </a:r>
            <a:r>
              <a:rPr lang="en-US" sz="3300" b="1" dirty="0" smtClean="0"/>
              <a:t>:</a:t>
            </a:r>
            <a:r>
              <a:rPr lang="en-US" sz="3300" dirty="0" smtClean="0"/>
              <a:t> They help in assisting the backpack program for Wills Point ISD.  They assist families that have had a tragedy and need items replaced.  They assist with the chamber gala and donate to the local non-profit organizations.  They assisted 600 individuals in Van Zandt County and 50 in Kaufman County in 2019.</a:t>
            </a:r>
            <a:endParaRPr lang="en-US" sz="3300" b="1" dirty="0" smtClean="0"/>
          </a:p>
          <a:p>
            <a:pPr marL="0" indent="0">
              <a:spcBef>
                <a:spcPts val="400"/>
              </a:spcBef>
              <a:buNone/>
            </a:pPr>
            <a:r>
              <a:rPr lang="en-US" sz="3300" b="1" dirty="0" smtClean="0"/>
              <a:t>Purpose </a:t>
            </a:r>
            <a:r>
              <a:rPr lang="en-US" sz="3300" b="1" dirty="0"/>
              <a:t>of funding </a:t>
            </a:r>
            <a:r>
              <a:rPr lang="en-US" sz="3300" b="1" dirty="0" smtClean="0"/>
              <a:t>request:  </a:t>
            </a:r>
            <a:r>
              <a:rPr lang="en-US" sz="3300" dirty="0" smtClean="0"/>
              <a:t>To help with hygiene products for the backpack school supply program, to help with the WPHS scholarships, Angel tree gifts, and to help with monetary funds to the local non-profit organizations, such as, Hope Pregnancy Center, CACVZ, and VZCCWB.</a:t>
            </a:r>
            <a:r>
              <a:rPr lang="en-US" sz="3300" b="1" dirty="0" smtClean="0"/>
              <a:t> </a:t>
            </a:r>
            <a:endParaRPr lang="en-US" sz="3300" dirty="0" smtClean="0"/>
          </a:p>
          <a:p>
            <a:pPr marL="0" indent="0">
              <a:spcBef>
                <a:spcPts val="400"/>
              </a:spcBef>
              <a:buNone/>
            </a:pPr>
            <a:r>
              <a:rPr lang="en-US" sz="3300" b="1" dirty="0" smtClean="0"/>
              <a:t>Website</a:t>
            </a:r>
            <a:r>
              <a:rPr lang="en-US" sz="3300" dirty="0" smtClean="0"/>
              <a:t>: </a:t>
            </a:r>
          </a:p>
          <a:p>
            <a:pPr marL="0" indent="0">
              <a:buNone/>
            </a:pPr>
            <a:endParaRPr lang="en-US" dirty="0"/>
          </a:p>
        </p:txBody>
      </p:sp>
      <p:sp>
        <p:nvSpPr>
          <p:cNvPr id="4" name="Content Placeholder 3"/>
          <p:cNvSpPr>
            <a:spLocks noGrp="1"/>
          </p:cNvSpPr>
          <p:nvPr>
            <p:ph sz="half" idx="2"/>
          </p:nvPr>
        </p:nvSpPr>
        <p:spPr>
          <a:xfrm>
            <a:off x="533400" y="3638550"/>
            <a:ext cx="8153400" cy="1298973"/>
          </a:xfrm>
        </p:spPr>
        <p:txBody>
          <a:bodyPr>
            <a:noAutofit/>
          </a:bodyPr>
          <a:lstStyle/>
          <a:p>
            <a:pPr>
              <a:spcBef>
                <a:spcPts val="500"/>
              </a:spcBef>
            </a:pPr>
            <a:r>
              <a:rPr lang="en-US" sz="1800" b="1" dirty="0"/>
              <a:t>Administration Expense:</a:t>
            </a:r>
            <a:r>
              <a:rPr lang="en-US" sz="1800" dirty="0"/>
              <a:t> 		</a:t>
            </a:r>
            <a:r>
              <a:rPr lang="en-US" sz="1800" dirty="0" smtClean="0"/>
              <a:t>$</a:t>
            </a:r>
            <a:endParaRPr lang="en-US" sz="1800" dirty="0"/>
          </a:p>
          <a:p>
            <a:pPr>
              <a:spcBef>
                <a:spcPts val="500"/>
              </a:spcBef>
            </a:pPr>
            <a:r>
              <a:rPr lang="en-US" sz="1800" b="1" dirty="0"/>
              <a:t>Contributions:</a:t>
            </a:r>
            <a:r>
              <a:rPr lang="en-US" sz="1800" dirty="0"/>
              <a:t> 			</a:t>
            </a:r>
            <a:r>
              <a:rPr lang="en-US" sz="1800" dirty="0" smtClean="0"/>
              <a:t>$ </a:t>
            </a:r>
            <a:endParaRPr lang="en-US" sz="1800" dirty="0"/>
          </a:p>
          <a:p>
            <a:pPr>
              <a:spcBef>
                <a:spcPts val="500"/>
              </a:spcBef>
            </a:pPr>
            <a:r>
              <a:rPr lang="en-US" sz="1800" b="1" dirty="0"/>
              <a:t>% of Admin to Contributions: </a:t>
            </a:r>
            <a:r>
              <a:rPr lang="en-US" sz="1800" dirty="0"/>
              <a:t>	</a:t>
            </a:r>
            <a:r>
              <a:rPr lang="en-US" sz="1800" dirty="0" smtClean="0"/>
              <a:t>%</a:t>
            </a:r>
            <a:endParaRPr lang="en-US" sz="1800" dirty="0"/>
          </a:p>
          <a:p>
            <a:pPr>
              <a:spcBef>
                <a:spcPts val="500"/>
              </a:spcBef>
            </a:pPr>
            <a:r>
              <a:rPr lang="en-US" sz="1800" b="1" dirty="0"/>
              <a:t>Amount of request: 		</a:t>
            </a:r>
            <a:r>
              <a:rPr lang="en-US" sz="1800" dirty="0" smtClean="0"/>
              <a:t>$5,000 ($3,000 – 2019)</a:t>
            </a:r>
            <a:endParaRPr lang="en-US" sz="1800" dirty="0"/>
          </a:p>
        </p:txBody>
      </p:sp>
    </p:spTree>
    <p:extLst>
      <p:ext uri="{BB962C8B-B14F-4D97-AF65-F5344CB8AC3E}">
        <p14:creationId xmlns:p14="http://schemas.microsoft.com/office/powerpoint/2010/main" val="5309252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9144000" cy="857250"/>
          </a:xfrm>
        </p:spPr>
        <p:txBody>
          <a:bodyPr/>
          <a:lstStyle/>
          <a:p>
            <a:pPr algn="ctr"/>
            <a:r>
              <a:rPr lang="en-US" dirty="0" smtClean="0">
                <a:latin typeface="+mn-lt"/>
              </a:rPr>
              <a:t>Financial Report</a:t>
            </a:r>
            <a:endParaRPr lang="en-US" dirty="0">
              <a:latin typeface="+mn-lt"/>
            </a:endParaRPr>
          </a:p>
        </p:txBody>
      </p:sp>
      <p:pic>
        <p:nvPicPr>
          <p:cNvPr id="5" name="FILTER" hidden="1">
            <a:extLst>
              <a:ext uri="{63B3BB69-23CF-44E3-9099-C40C66FF867C}">
                <a14:compatExt xmlns:a14="http://schemas.microsoft.com/office/drawing/2010/main" spid="_x0000_s1025"/>
              </a:ext>
            </a:extLst>
          </p:cNvPr>
          <p:cNvPicPr>
            <a:picLocks noChangeAspect="1"/>
          </p:cNvPicPr>
          <p:nvPr/>
        </p:nvPicPr>
        <p:blipFill>
          <a:blip r:embed="rId2"/>
          <a:stretch>
            <a:fillRect/>
          </a:stretch>
        </p:blipFill>
        <p:spPr>
          <a:xfrm>
            <a:off x="1879600" y="1337072"/>
            <a:ext cx="914400" cy="171450"/>
          </a:xfrm>
          <a:prstGeom prst="rect">
            <a:avLst/>
          </a:prstGeom>
        </p:spPr>
      </p:pic>
      <p:pic>
        <p:nvPicPr>
          <p:cNvPr id="6" name="HEADER" hidden="1">
            <a:extLst>
              <a:ext uri="{63B3BB69-23CF-44E3-9099-C40C66FF867C}">
                <a14:compatExt xmlns:a14="http://schemas.microsoft.com/office/drawing/2010/main" spid="_x0000_s1026"/>
              </a:ext>
            </a:extLst>
          </p:cNvPr>
          <p:cNvPicPr>
            <a:picLocks noChangeAspect="1"/>
          </p:cNvPicPr>
          <p:nvPr/>
        </p:nvPicPr>
        <p:blipFill>
          <a:blip r:embed="rId3"/>
          <a:stretch>
            <a:fillRect/>
          </a:stretch>
        </p:blipFill>
        <p:spPr>
          <a:xfrm>
            <a:off x="1879600" y="1337072"/>
            <a:ext cx="914400" cy="171450"/>
          </a:xfrm>
          <a:prstGeom prst="rect">
            <a:avLst/>
          </a:prstGeom>
        </p:spPr>
      </p:pic>
      <p:pic>
        <p:nvPicPr>
          <p:cNvPr id="8" name="FILTER" hidden="1">
            <a:extLst>
              <a:ext uri="{63B3BB69-23CF-44E3-9099-C40C66FF867C}">
                <a14:compatExt xmlns:a14="http://schemas.microsoft.com/office/drawing/2010/main" spid="_x0000_s1025"/>
              </a:ext>
            </a:extLst>
          </p:cNvPr>
          <p:cNvPicPr>
            <a:picLocks noChangeAspect="1"/>
          </p:cNvPicPr>
          <p:nvPr/>
        </p:nvPicPr>
        <p:blipFill>
          <a:blip r:embed="rId2"/>
          <a:stretch>
            <a:fillRect/>
          </a:stretch>
        </p:blipFill>
        <p:spPr>
          <a:xfrm>
            <a:off x="1570038" y="1350169"/>
            <a:ext cx="914400" cy="171450"/>
          </a:xfrm>
          <a:prstGeom prst="rect">
            <a:avLst/>
          </a:prstGeom>
        </p:spPr>
      </p:pic>
      <p:pic>
        <p:nvPicPr>
          <p:cNvPr id="9" name="HEADER" hidden="1">
            <a:extLst>
              <a:ext uri="{63B3BB69-23CF-44E3-9099-C40C66FF867C}">
                <a14:compatExt xmlns:a14="http://schemas.microsoft.com/office/drawing/2010/main" spid="_x0000_s1026"/>
              </a:ext>
            </a:extLst>
          </p:cNvPr>
          <p:cNvPicPr>
            <a:picLocks noChangeAspect="1"/>
          </p:cNvPicPr>
          <p:nvPr/>
        </p:nvPicPr>
        <p:blipFill>
          <a:blip r:embed="rId3"/>
          <a:stretch>
            <a:fillRect/>
          </a:stretch>
        </p:blipFill>
        <p:spPr>
          <a:xfrm>
            <a:off x="1570038" y="1350169"/>
            <a:ext cx="914400" cy="171450"/>
          </a:xfrm>
          <a:prstGeom prst="rect">
            <a:avLst/>
          </a:prstGeom>
        </p:spPr>
      </p:pic>
    </p:spTree>
    <p:extLst>
      <p:ext uri="{BB962C8B-B14F-4D97-AF65-F5344CB8AC3E}">
        <p14:creationId xmlns:p14="http://schemas.microsoft.com/office/powerpoint/2010/main" val="2819515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509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95566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08098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4"/>
            <a:ext cx="9144000" cy="994172"/>
          </a:xfrm>
        </p:spPr>
        <p:txBody>
          <a:bodyPr/>
          <a:lstStyle/>
          <a:p>
            <a:pPr algn="ctr"/>
            <a:r>
              <a:rPr lang="en-US" dirty="0" smtClean="0">
                <a:latin typeface="+mn-lt"/>
              </a:rPr>
              <a:t>Opt-Out Status</a:t>
            </a:r>
            <a:endParaRPr lang="en-US" dirty="0">
              <a:latin typeface="+mn-lt"/>
            </a:endParaRPr>
          </a:p>
        </p:txBody>
      </p:sp>
    </p:spTree>
    <p:extLst>
      <p:ext uri="{BB962C8B-B14F-4D97-AF65-F5344CB8AC3E}">
        <p14:creationId xmlns:p14="http://schemas.microsoft.com/office/powerpoint/2010/main" val="2311388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095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44"/>
            <a:ext cx="9144000" cy="994172"/>
          </a:xfrm>
        </p:spPr>
        <p:txBody>
          <a:bodyPr/>
          <a:lstStyle/>
          <a:p>
            <a:pPr algn="ctr"/>
            <a:r>
              <a:rPr lang="en-US" dirty="0" smtClean="0">
                <a:latin typeface="+mn-lt"/>
              </a:rPr>
              <a:t>Executive Directors Report</a:t>
            </a:r>
            <a:endParaRPr lang="en-US" dirty="0">
              <a:latin typeface="+mn-lt"/>
            </a:endParaRPr>
          </a:p>
        </p:txBody>
      </p:sp>
    </p:spTree>
    <p:extLst>
      <p:ext uri="{BB962C8B-B14F-4D97-AF65-F5344CB8AC3E}">
        <p14:creationId xmlns:p14="http://schemas.microsoft.com/office/powerpoint/2010/main" val="1897607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493"/>
            <a:ext cx="9144000" cy="613171"/>
          </a:xfrm>
        </p:spPr>
        <p:txBody>
          <a:bodyPr>
            <a:normAutofit/>
          </a:bodyPr>
          <a:lstStyle/>
          <a:p>
            <a:pPr algn="ctr"/>
            <a:r>
              <a:rPr lang="en-US" dirty="0">
                <a:latin typeface="+mn-lt"/>
              </a:rPr>
              <a:t>Applications</a:t>
            </a:r>
            <a:r>
              <a:rPr lang="en-US" dirty="0" smtClean="0">
                <a:latin typeface="+mn-lt"/>
              </a:rPr>
              <a:t> for Review</a:t>
            </a:r>
            <a:endParaRPr lang="en-US" dirty="0">
              <a:latin typeface="+mn-lt"/>
            </a:endParaRPr>
          </a:p>
        </p:txBody>
      </p:sp>
      <p:graphicFrame>
        <p:nvGraphicFramePr>
          <p:cNvPr id="5" name="Table 4"/>
          <p:cNvGraphicFramePr>
            <a:graphicFrameLocks noGrp="1"/>
          </p:cNvGraphicFramePr>
          <p:nvPr>
            <p:extLst>
              <p:ext uri="{D42A27DB-BD31-4B8C-83A1-F6EECF244321}">
                <p14:modId xmlns:p14="http://schemas.microsoft.com/office/powerpoint/2010/main" val="1346627239"/>
              </p:ext>
            </p:extLst>
          </p:nvPr>
        </p:nvGraphicFramePr>
        <p:xfrm>
          <a:off x="914400" y="819150"/>
          <a:ext cx="6934198" cy="3866415"/>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676398">
                  <a:extLst>
                    <a:ext uri="{9D8B030D-6E8A-4147-A177-3AD203B41FA5}">
                      <a16:colId xmlns:a16="http://schemas.microsoft.com/office/drawing/2014/main" val="20002"/>
                    </a:ext>
                  </a:extLst>
                </a:gridCol>
              </a:tblGrid>
              <a:tr h="361215">
                <a:tc>
                  <a:txBody>
                    <a:bodyPr/>
                    <a:lstStyle/>
                    <a:p>
                      <a:r>
                        <a:rPr lang="en-US" dirty="0" smtClean="0"/>
                        <a:t>Organization</a:t>
                      </a:r>
                      <a:endParaRPr lang="en-US" dirty="0"/>
                    </a:p>
                  </a:txBody>
                  <a:tcPr/>
                </a:tc>
                <a:tc>
                  <a:txBody>
                    <a:bodyPr/>
                    <a:lstStyle/>
                    <a:p>
                      <a:r>
                        <a:rPr lang="en-US" dirty="0" smtClean="0"/>
                        <a:t>Prior</a:t>
                      </a:r>
                      <a:r>
                        <a:rPr lang="en-US" baseline="0" dirty="0" smtClean="0"/>
                        <a:t> Year Grant </a:t>
                      </a:r>
                      <a:endParaRPr lang="en-US" dirty="0"/>
                    </a:p>
                  </a:txBody>
                  <a:tcPr/>
                </a:tc>
                <a:tc>
                  <a:txBody>
                    <a:bodyPr/>
                    <a:lstStyle/>
                    <a:p>
                      <a:r>
                        <a:rPr lang="en-US" dirty="0" smtClean="0"/>
                        <a:t>Amount of Request</a:t>
                      </a:r>
                      <a:endParaRPr lang="en-US" dirty="0"/>
                    </a:p>
                  </a:txBody>
                  <a:tcPr/>
                </a:tc>
                <a:extLst>
                  <a:ext uri="{0D108BD9-81ED-4DB2-BD59-A6C34878D82A}">
                    <a16:rowId xmlns:a16="http://schemas.microsoft.com/office/drawing/2014/main" val="10000"/>
                  </a:ext>
                </a:extLst>
              </a:tr>
              <a:tr h="228600">
                <a:tc>
                  <a:txBody>
                    <a:bodyPr/>
                    <a:lstStyle/>
                    <a:p>
                      <a:r>
                        <a:rPr lang="en-US" sz="1000" dirty="0" smtClean="0"/>
                        <a:t>Hidden Acres,</a:t>
                      </a:r>
                      <a:r>
                        <a:rPr lang="en-US" sz="1000" baseline="0" dirty="0" smtClean="0"/>
                        <a:t> Inc.</a:t>
                      </a:r>
                      <a:endParaRPr lang="en-US" sz="1000" dirty="0"/>
                    </a:p>
                  </a:txBody>
                  <a:tcPr/>
                </a:tc>
                <a:tc>
                  <a:txBody>
                    <a:bodyPr/>
                    <a:lstStyle/>
                    <a:p>
                      <a:r>
                        <a:rPr lang="en-US" sz="1000" dirty="0" smtClean="0"/>
                        <a:t>$1,000 (2019)</a:t>
                      </a:r>
                    </a:p>
                  </a:txBody>
                  <a:tcPr/>
                </a:tc>
                <a:tc>
                  <a:txBody>
                    <a:bodyPr/>
                    <a:lstStyle/>
                    <a:p>
                      <a:r>
                        <a:rPr lang="en-US" sz="1000" dirty="0" smtClean="0"/>
                        <a:t>$5,000</a:t>
                      </a:r>
                      <a:endParaRPr lang="en-US" sz="1000" dirty="0"/>
                    </a:p>
                  </a:txBody>
                  <a:tcPr/>
                </a:tc>
                <a:extLst>
                  <a:ext uri="{0D108BD9-81ED-4DB2-BD59-A6C34878D82A}">
                    <a16:rowId xmlns:a16="http://schemas.microsoft.com/office/drawing/2014/main" val="10007"/>
                  </a:ext>
                </a:extLst>
              </a:tr>
              <a:tr h="213360">
                <a:tc>
                  <a:txBody>
                    <a:bodyPr/>
                    <a:lstStyle/>
                    <a:p>
                      <a:r>
                        <a:rPr lang="en-US" sz="1000" dirty="0" smtClean="0"/>
                        <a:t>Love In Action-Henderson County Homeless Ministry</a:t>
                      </a:r>
                      <a:endParaRPr lang="en-US" sz="1000" dirty="0"/>
                    </a:p>
                  </a:txBody>
                  <a:tcPr/>
                </a:tc>
                <a:tc>
                  <a:txBody>
                    <a:bodyPr/>
                    <a:lstStyle/>
                    <a:p>
                      <a:r>
                        <a:rPr lang="en-US" sz="1000" dirty="0" smtClean="0"/>
                        <a:t>$3,000 (2019)</a:t>
                      </a:r>
                    </a:p>
                  </a:txBody>
                  <a:tcPr/>
                </a:tc>
                <a:tc>
                  <a:txBody>
                    <a:bodyPr/>
                    <a:lstStyle/>
                    <a:p>
                      <a:r>
                        <a:rPr lang="en-US" sz="1000" dirty="0" smtClean="0"/>
                        <a:t>$5,000</a:t>
                      </a:r>
                      <a:endParaRPr lang="en-US" sz="1000" dirty="0"/>
                    </a:p>
                  </a:txBody>
                  <a:tcPr/>
                </a:tc>
                <a:extLst>
                  <a:ext uri="{0D108BD9-81ED-4DB2-BD59-A6C34878D82A}">
                    <a16:rowId xmlns:a16="http://schemas.microsoft.com/office/drawing/2014/main" val="10008"/>
                  </a:ext>
                </a:extLst>
              </a:tr>
              <a:tr h="198120">
                <a:tc>
                  <a:txBody>
                    <a:bodyPr/>
                    <a:lstStyle/>
                    <a:p>
                      <a:r>
                        <a:rPr lang="en-US" sz="1000" dirty="0" smtClean="0"/>
                        <a:t>Texas Health Resources Foundation</a:t>
                      </a:r>
                      <a:endParaRPr lang="en-US" sz="1000" dirty="0"/>
                    </a:p>
                  </a:txBody>
                  <a:tcPr/>
                </a:tc>
                <a:tc>
                  <a:txBody>
                    <a:bodyPr/>
                    <a:lstStyle/>
                    <a:p>
                      <a:r>
                        <a:rPr lang="en-US" sz="1000" dirty="0" smtClean="0"/>
                        <a:t>NEW APPLICANT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smtClean="0"/>
                        <a:t>$5,000</a:t>
                      </a:r>
                    </a:p>
                  </a:txBody>
                  <a:tcPr/>
                </a:tc>
                <a:extLst>
                  <a:ext uri="{0D108BD9-81ED-4DB2-BD59-A6C34878D82A}">
                    <a16:rowId xmlns:a16="http://schemas.microsoft.com/office/drawing/2014/main" val="10010"/>
                  </a:ext>
                </a:extLst>
              </a:tr>
              <a:tr h="182880">
                <a:tc>
                  <a:txBody>
                    <a:bodyPr/>
                    <a:lstStyle/>
                    <a:p>
                      <a:r>
                        <a:rPr lang="en-US" sz="1000" dirty="0" smtClean="0"/>
                        <a:t>Texas Ramp Project</a:t>
                      </a:r>
                      <a:endParaRPr lang="en-US" sz="1000" dirty="0"/>
                    </a:p>
                  </a:txBody>
                  <a:tcPr/>
                </a:tc>
                <a:tc>
                  <a:txBody>
                    <a:bodyPr/>
                    <a:lstStyle/>
                    <a:p>
                      <a:r>
                        <a:rPr lang="en-US" sz="1000" dirty="0" smtClean="0"/>
                        <a:t>$5,000</a:t>
                      </a:r>
                      <a:r>
                        <a:rPr lang="en-US" sz="1000" baseline="0" dirty="0" smtClean="0"/>
                        <a:t> (2019)</a:t>
                      </a:r>
                      <a:endParaRPr lang="en-US" sz="1000" dirty="0" smtClean="0"/>
                    </a:p>
                  </a:txBody>
                  <a:tcPr/>
                </a:tc>
                <a:tc>
                  <a:txBody>
                    <a:bodyPr/>
                    <a:lstStyle/>
                    <a:p>
                      <a:r>
                        <a:rPr lang="en-US" sz="1000" dirty="0" smtClean="0"/>
                        <a:t>$5,000</a:t>
                      </a:r>
                      <a:endParaRPr lang="en-US" sz="1000" dirty="0"/>
                    </a:p>
                  </a:txBody>
                  <a:tcPr/>
                </a:tc>
                <a:extLst>
                  <a:ext uri="{0D108BD9-81ED-4DB2-BD59-A6C34878D82A}">
                    <a16:rowId xmlns:a16="http://schemas.microsoft.com/office/drawing/2014/main" val="10002"/>
                  </a:ext>
                </a:extLst>
              </a:tr>
              <a:tr h="243840">
                <a:tc>
                  <a:txBody>
                    <a:bodyPr/>
                    <a:lstStyle/>
                    <a:p>
                      <a:r>
                        <a:rPr lang="en-US" sz="1000" b="0" baseline="0" dirty="0" smtClean="0"/>
                        <a:t>Wills Point Ladies Club</a:t>
                      </a:r>
                    </a:p>
                  </a:txBody>
                  <a:tcPr/>
                </a:tc>
                <a:tc>
                  <a:txBody>
                    <a:bodyPr/>
                    <a:lstStyle/>
                    <a:p>
                      <a:r>
                        <a:rPr lang="en-US" sz="1000" b="0" dirty="0" smtClean="0"/>
                        <a:t>$3,000</a:t>
                      </a:r>
                      <a:r>
                        <a:rPr lang="en-US" sz="1000" b="0" baseline="0" dirty="0" smtClean="0"/>
                        <a:t> (2019)</a:t>
                      </a:r>
                      <a:endParaRPr lang="en-US" sz="1000" b="0" dirty="0" smtClean="0"/>
                    </a:p>
                  </a:txBody>
                  <a:tcPr/>
                </a:tc>
                <a:tc>
                  <a:txBody>
                    <a:bodyPr/>
                    <a:lstStyle/>
                    <a:p>
                      <a:r>
                        <a:rPr lang="en-US" sz="1000" dirty="0" smtClean="0"/>
                        <a:t>$5,000</a:t>
                      </a:r>
                    </a:p>
                  </a:txBody>
                  <a:tcPr/>
                </a:tc>
                <a:extLst>
                  <a:ext uri="{0D108BD9-81ED-4DB2-BD59-A6C34878D82A}">
                    <a16:rowId xmlns:a16="http://schemas.microsoft.com/office/drawing/2014/main" val="10004"/>
                  </a:ext>
                </a:extLst>
              </a:tr>
              <a:tr h="228600">
                <a:tc>
                  <a:txBody>
                    <a:bodyPr/>
                    <a:lstStyle/>
                    <a:p>
                      <a:endParaRPr lang="en-US" sz="1000" dirty="0"/>
                    </a:p>
                  </a:txBody>
                  <a:tcPr/>
                </a:tc>
                <a:tc>
                  <a:txBody>
                    <a:bodyPr/>
                    <a:lstStyle/>
                    <a:p>
                      <a:endParaRPr lang="en-US" sz="1000" dirty="0" smtClean="0"/>
                    </a:p>
                  </a:txBody>
                  <a:tcPr/>
                </a:tc>
                <a:tc>
                  <a:txBody>
                    <a:bodyPr/>
                    <a:lstStyle/>
                    <a:p>
                      <a:endParaRPr lang="en-US" sz="1000" dirty="0"/>
                    </a:p>
                  </a:txBody>
                  <a:tcPr/>
                </a:tc>
                <a:extLst>
                  <a:ext uri="{0D108BD9-81ED-4DB2-BD59-A6C34878D82A}">
                    <a16:rowId xmlns:a16="http://schemas.microsoft.com/office/drawing/2014/main" val="3252181655"/>
                  </a:ext>
                </a:extLst>
              </a:tr>
              <a:tr h="213360">
                <a:tc>
                  <a:txBody>
                    <a:bodyPr/>
                    <a:lstStyle/>
                    <a:p>
                      <a:r>
                        <a:rPr lang="en-US" sz="1000" dirty="0" smtClean="0"/>
                        <a:t>Total</a:t>
                      </a:r>
                      <a:endParaRPr lang="en-US" sz="1000" dirty="0"/>
                    </a:p>
                  </a:txBody>
                  <a:tcPr/>
                </a:tc>
                <a:tc>
                  <a:txBody>
                    <a:bodyPr/>
                    <a:lstStyle/>
                    <a:p>
                      <a:endParaRPr lang="en-US" sz="1000" dirty="0" smtClean="0"/>
                    </a:p>
                  </a:txBody>
                  <a:tcPr/>
                </a:tc>
                <a:tc>
                  <a:txBody>
                    <a:bodyPr/>
                    <a:lstStyle/>
                    <a:p>
                      <a:r>
                        <a:rPr lang="en-US" sz="1000" dirty="0" smtClean="0"/>
                        <a:t>$25,000</a:t>
                      </a:r>
                      <a:endParaRPr lang="en-US" sz="1000" dirty="0"/>
                    </a:p>
                  </a:txBody>
                  <a:tcPr/>
                </a:tc>
                <a:extLst>
                  <a:ext uri="{0D108BD9-81ED-4DB2-BD59-A6C34878D82A}">
                    <a16:rowId xmlns:a16="http://schemas.microsoft.com/office/drawing/2014/main" val="179624686"/>
                  </a:ext>
                </a:extLst>
              </a:tr>
              <a:tr h="198120">
                <a:tc>
                  <a:txBody>
                    <a:bodyPr/>
                    <a:lstStyle/>
                    <a:p>
                      <a:endParaRPr lang="en-US" sz="1000" b="0" baseline="0" dirty="0" smtClean="0"/>
                    </a:p>
                  </a:txBody>
                  <a:tcPr/>
                </a:tc>
                <a:tc>
                  <a:txBody>
                    <a:bodyPr/>
                    <a:lstStyle/>
                    <a:p>
                      <a:endParaRPr lang="en-US" sz="1000" b="0" dirty="0" smtClean="0"/>
                    </a:p>
                  </a:txBody>
                  <a:tcPr/>
                </a:tc>
                <a:tc>
                  <a:txBody>
                    <a:bodyPr/>
                    <a:lstStyle/>
                    <a:p>
                      <a:endParaRPr lang="en-US" sz="1000" dirty="0" smtClean="0"/>
                    </a:p>
                  </a:txBody>
                  <a:tcPr/>
                </a:tc>
                <a:extLst>
                  <a:ext uri="{0D108BD9-81ED-4DB2-BD59-A6C34878D82A}">
                    <a16:rowId xmlns:a16="http://schemas.microsoft.com/office/drawing/2014/main" val="10009"/>
                  </a:ext>
                </a:extLst>
              </a:tr>
              <a:tr h="182880">
                <a:tc>
                  <a:txBody>
                    <a:bodyPr/>
                    <a:lstStyle/>
                    <a:p>
                      <a:endParaRPr lang="en-US" sz="1000" b="0" baseline="0" dirty="0" smtClean="0"/>
                    </a:p>
                  </a:txBody>
                  <a:tcPr/>
                </a:tc>
                <a:tc>
                  <a:txBody>
                    <a:bodyPr/>
                    <a:lstStyle/>
                    <a:p>
                      <a:endParaRPr lang="en-US" sz="1000" b="0" dirty="0" smtClean="0"/>
                    </a:p>
                  </a:txBody>
                  <a:tcPr/>
                </a:tc>
                <a:tc>
                  <a:txBody>
                    <a:bodyPr/>
                    <a:lstStyle/>
                    <a:p>
                      <a:endParaRPr lang="en-US" sz="1000" dirty="0" smtClean="0"/>
                    </a:p>
                  </a:txBody>
                  <a:tcPr/>
                </a:tc>
                <a:extLst>
                  <a:ext uri="{0D108BD9-81ED-4DB2-BD59-A6C34878D82A}">
                    <a16:rowId xmlns:a16="http://schemas.microsoft.com/office/drawing/2014/main" val="10011"/>
                  </a:ext>
                </a:extLst>
              </a:tr>
              <a:tr h="243840">
                <a:tc>
                  <a:txBody>
                    <a:bodyPr/>
                    <a:lstStyle/>
                    <a:p>
                      <a:endParaRPr lang="en-US" sz="1000" b="0" baseline="0" dirty="0" smtClean="0"/>
                    </a:p>
                  </a:txBody>
                  <a:tcPr/>
                </a:tc>
                <a:tc>
                  <a:txBody>
                    <a:bodyPr/>
                    <a:lstStyle/>
                    <a:p>
                      <a:endParaRPr lang="en-US" sz="1000" b="0" dirty="0" smtClean="0"/>
                    </a:p>
                  </a:txBody>
                  <a:tcPr/>
                </a:tc>
                <a:tc>
                  <a:txBody>
                    <a:bodyPr/>
                    <a:lstStyle/>
                    <a:p>
                      <a:endParaRPr lang="en-US" sz="1000" dirty="0" smtClean="0"/>
                    </a:p>
                  </a:txBody>
                  <a:tcPr/>
                </a:tc>
                <a:extLst>
                  <a:ext uri="{0D108BD9-81ED-4DB2-BD59-A6C34878D82A}">
                    <a16:rowId xmlns:a16="http://schemas.microsoft.com/office/drawing/2014/main" val="10012"/>
                  </a:ext>
                </a:extLst>
              </a:tr>
              <a:tr h="228600">
                <a:tc>
                  <a:txBody>
                    <a:bodyPr/>
                    <a:lstStyle/>
                    <a:p>
                      <a:endParaRPr lang="en-US" sz="1000" dirty="0"/>
                    </a:p>
                  </a:txBody>
                  <a:tcPr/>
                </a:tc>
                <a:tc>
                  <a:txBody>
                    <a:bodyPr/>
                    <a:lstStyle/>
                    <a:p>
                      <a:endParaRPr lang="en-US" sz="1000" dirty="0" smtClean="0"/>
                    </a:p>
                  </a:txBody>
                  <a:tcPr/>
                </a:tc>
                <a:tc>
                  <a:txBody>
                    <a:bodyPr/>
                    <a:lstStyle/>
                    <a:p>
                      <a:endParaRPr lang="en-US" sz="1000" dirty="0"/>
                    </a:p>
                  </a:txBody>
                  <a:tcPr/>
                </a:tc>
                <a:extLst>
                  <a:ext uri="{0D108BD9-81ED-4DB2-BD59-A6C34878D82A}">
                    <a16:rowId xmlns:a16="http://schemas.microsoft.com/office/drawing/2014/main" val="10013"/>
                  </a:ext>
                </a:extLst>
              </a:tr>
              <a:tr h="213360">
                <a:tc>
                  <a:txBody>
                    <a:bodyPr/>
                    <a:lstStyle/>
                    <a:p>
                      <a:endParaRPr lang="en-US" sz="1000" b="0" baseline="0" dirty="0" smtClean="0"/>
                    </a:p>
                  </a:txBody>
                  <a:tcPr/>
                </a:tc>
                <a:tc>
                  <a:txBody>
                    <a:bodyPr/>
                    <a:lstStyle/>
                    <a:p>
                      <a:endParaRPr lang="en-US" sz="1000" b="0" dirty="0" smtClean="0"/>
                    </a:p>
                  </a:txBody>
                  <a:tcPr/>
                </a:tc>
                <a:tc>
                  <a:txBody>
                    <a:bodyPr/>
                    <a:lstStyle/>
                    <a:p>
                      <a:endParaRPr lang="en-US" sz="1000" dirty="0" smtClean="0"/>
                    </a:p>
                  </a:txBody>
                  <a:tcPr/>
                </a:tc>
                <a:extLst>
                  <a:ext uri="{0D108BD9-81ED-4DB2-BD59-A6C34878D82A}">
                    <a16:rowId xmlns:a16="http://schemas.microsoft.com/office/drawing/2014/main" val="10014"/>
                  </a:ext>
                </a:extLst>
              </a:tr>
              <a:tr h="198120">
                <a:tc>
                  <a:txBody>
                    <a:bodyPr/>
                    <a:lstStyle/>
                    <a:p>
                      <a:endParaRPr lang="en-US" sz="1000" b="0" baseline="0" dirty="0" smtClean="0"/>
                    </a:p>
                  </a:txBody>
                  <a:tcPr/>
                </a:tc>
                <a:tc>
                  <a:txBody>
                    <a:bodyPr/>
                    <a:lstStyle/>
                    <a:p>
                      <a:endParaRPr lang="en-US" sz="1000" b="0" dirty="0" smtClean="0"/>
                    </a:p>
                  </a:txBody>
                  <a:tcPr/>
                </a:tc>
                <a:tc>
                  <a:txBody>
                    <a:bodyPr/>
                    <a:lstStyle/>
                    <a:p>
                      <a:endParaRPr lang="en-US" sz="1000" dirty="0" smtClean="0"/>
                    </a:p>
                  </a:txBody>
                  <a:tcPr/>
                </a:tc>
                <a:extLst>
                  <a:ext uri="{0D108BD9-81ED-4DB2-BD59-A6C34878D82A}">
                    <a16:rowId xmlns:a16="http://schemas.microsoft.com/office/drawing/2014/main" val="10015"/>
                  </a:ext>
                </a:extLst>
              </a:tr>
              <a:tr h="335280">
                <a:tc>
                  <a:txBody>
                    <a:bodyPr/>
                    <a:lstStyle/>
                    <a:p>
                      <a:endParaRPr lang="en-US" sz="1000" b="0" baseline="0" dirty="0" smtClean="0"/>
                    </a:p>
                  </a:txBody>
                  <a:tcPr/>
                </a:tc>
                <a:tc>
                  <a:txBody>
                    <a:bodyPr/>
                    <a:lstStyle/>
                    <a:p>
                      <a:endParaRPr lang="en-US" sz="1000" b="0" dirty="0" smtClean="0"/>
                    </a:p>
                  </a:txBody>
                  <a:tcPr/>
                </a:tc>
                <a:tc>
                  <a:txBody>
                    <a:bodyPr/>
                    <a:lstStyle/>
                    <a:p>
                      <a:endParaRPr lang="en-US" sz="1000" u="none" dirty="0" smtClean="0"/>
                    </a:p>
                  </a:txBody>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1130562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25484</TotalTime>
  <Words>820</Words>
  <Application>Microsoft Office PowerPoint</Application>
  <PresentationFormat>On-screen Show (16:9)</PresentationFormat>
  <Paragraphs>71</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Gill Sans MT</vt:lpstr>
      <vt:lpstr>Office Theme</vt:lpstr>
      <vt:lpstr>PowerPoint Presentation</vt:lpstr>
      <vt:lpstr>Financial Report</vt:lpstr>
      <vt:lpstr>PowerPoint Presentation</vt:lpstr>
      <vt:lpstr>PowerPoint Presentation</vt:lpstr>
      <vt:lpstr>PowerPoint Presentation</vt:lpstr>
      <vt:lpstr>Opt-Out Status</vt:lpstr>
      <vt:lpstr>PowerPoint Presentation</vt:lpstr>
      <vt:lpstr>Executive Directors Report</vt:lpstr>
      <vt:lpstr>Applications for Review</vt:lpstr>
      <vt:lpstr>Hidden Acres</vt:lpstr>
      <vt:lpstr>Love In Action</vt:lpstr>
      <vt:lpstr>Texas Health Resources</vt:lpstr>
      <vt:lpstr>Texas Ramp Project</vt:lpstr>
      <vt:lpstr>Wills Point Ladies Club</vt:lpstr>
    </vt:vector>
  </TitlesOfParts>
  <Company>TVEC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lanej</dc:creator>
  <cp:lastModifiedBy>Don Johnson</cp:lastModifiedBy>
  <cp:revision>936</cp:revision>
  <cp:lastPrinted>2016-12-07T21:22:03Z</cp:lastPrinted>
  <dcterms:created xsi:type="dcterms:W3CDTF">2013-05-31T13:16:22Z</dcterms:created>
  <dcterms:modified xsi:type="dcterms:W3CDTF">2020-08-11T18:32:17Z</dcterms:modified>
</cp:coreProperties>
</file>